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307" r:id="rId3"/>
    <p:sldId id="318" r:id="rId4"/>
    <p:sldId id="319" r:id="rId5"/>
    <p:sldId id="324" r:id="rId6"/>
    <p:sldId id="321" r:id="rId7"/>
    <p:sldId id="327" r:id="rId8"/>
    <p:sldId id="328" r:id="rId9"/>
    <p:sldId id="329" r:id="rId10"/>
    <p:sldId id="323" r:id="rId11"/>
    <p:sldId id="325" r:id="rId12"/>
    <p:sldId id="330" r:id="rId13"/>
    <p:sldId id="339" r:id="rId14"/>
    <p:sldId id="326" r:id="rId15"/>
    <p:sldId id="340" r:id="rId16"/>
    <p:sldId id="331" r:id="rId17"/>
    <p:sldId id="338" r:id="rId18"/>
    <p:sldId id="341" r:id="rId19"/>
    <p:sldId id="333" r:id="rId20"/>
    <p:sldId id="334" r:id="rId21"/>
    <p:sldId id="342" r:id="rId22"/>
    <p:sldId id="336" r:id="rId23"/>
    <p:sldId id="337" r:id="rId24"/>
    <p:sldId id="343" r:id="rId25"/>
    <p:sldId id="344" r:id="rId26"/>
    <p:sldId id="345" r:id="rId27"/>
    <p:sldId id="356" r:id="rId28"/>
    <p:sldId id="346" r:id="rId29"/>
    <p:sldId id="347" r:id="rId30"/>
    <p:sldId id="350" r:id="rId31"/>
    <p:sldId id="351" r:id="rId32"/>
    <p:sldId id="352" r:id="rId33"/>
    <p:sldId id="353" r:id="rId34"/>
    <p:sldId id="309" r:id="rId35"/>
    <p:sldId id="360" r:id="rId36"/>
    <p:sldId id="358" r:id="rId37"/>
    <p:sldId id="361" r:id="rId38"/>
    <p:sldId id="363" r:id="rId39"/>
    <p:sldId id="362" r:id="rId40"/>
    <p:sldId id="367" r:id="rId41"/>
    <p:sldId id="364" r:id="rId42"/>
    <p:sldId id="355" r:id="rId43"/>
    <p:sldId id="348" r:id="rId44"/>
    <p:sldId id="365" r:id="rId45"/>
    <p:sldId id="359" r:id="rId46"/>
    <p:sldId id="311" r:id="rId47"/>
    <p:sldId id="312" r:id="rId48"/>
    <p:sldId id="368" r:id="rId49"/>
    <p:sldId id="369" r:id="rId50"/>
    <p:sldId id="313" r:id="rId51"/>
    <p:sldId id="371" r:id="rId52"/>
    <p:sldId id="335" r:id="rId53"/>
    <p:sldId id="426" r:id="rId54"/>
    <p:sldId id="427" r:id="rId55"/>
    <p:sldId id="314" r:id="rId56"/>
    <p:sldId id="293" r:id="rId57"/>
    <p:sldId id="306" r:id="rId5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7893" autoAdjust="0"/>
  </p:normalViewPr>
  <p:slideViewPr>
    <p:cSldViewPr snapToGrid="0">
      <p:cViewPr varScale="1">
        <p:scale>
          <a:sx n="97" d="100"/>
          <a:sy n="97" d="100"/>
        </p:scale>
        <p:origin x="1338" y="8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5/03/2024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05/03/2024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81598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250113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2868952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hyperlink" Target="https://colab.research.google.com/github/zz4fap/tp558-adv-ml/blob/master/examples/diffusion_model/Sampling/Colab_Diffusion_Model_Sampling.ipynb" TargetMode="External"/><Relationship Id="rId7" Type="http://schemas.openxmlformats.org/officeDocument/2006/relationships/image" Target="../media/image75.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s://colab.research.google.com/github/zz4fap/tp558-adv-ml/blob/master/examples/diffusion_model/Training/Colab_Diffusion_Model_Training.ipynb"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096000" y="1825624"/>
                <a:ext cx="5966690" cy="5032375"/>
              </a:xfrm>
            </p:spPr>
            <p:txBody>
              <a:bodyPr>
                <a:normAutofit/>
              </a:bodyPr>
              <a:lstStyle/>
              <a:p>
                <a:r>
                  <a:rPr lang="pt-BR" dirty="0"/>
                  <a:t>Um modelo de difusão consiste em um processo direto (ou difusão), no qual um dado (e.g., uma imagem) tem ruído adicionado a ele progressivamente, e um processo reverso (ou difusão reversa), no qual o ruído é transformado novamente em um amostra da distribuição alvo.</a:t>
                </a:r>
              </a:p>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passo (ou estado) depende apenas do anterior.</a:t>
                </a:r>
              </a:p>
            </p:txBody>
          </p:sp>
        </mc:Choice>
        <mc:Fallback xmlns="">
          <p:sp>
            <p:nvSpPr>
              <p:cNvPr id="3" name="Espaço Reservado para Conteúdo 2">
                <a:extLst>
                  <a:ext uri="{FF2B5EF4-FFF2-40B4-BE49-F238E27FC236}">
                    <a16:creationId xmlns:a16="http://schemas.microsoft.com/office/drawing/2014/main" id="{35C2D5F3-121D-15C7-0FE4-AA7B01400723}"/>
                  </a:ext>
                </a:extLst>
              </p:cNvPr>
              <p:cNvSpPr>
                <a:spLocks noGrp="1" noRot="1" noChangeAspect="1" noMove="1" noResize="1" noEditPoints="1" noAdjustHandles="1" noChangeArrowheads="1" noChangeShapeType="1" noTextEdit="1"/>
              </p:cNvSpPr>
              <p:nvPr>
                <p:ph idx="1"/>
              </p:nvPr>
            </p:nvSpPr>
            <p:spPr>
              <a:xfrm>
                <a:off x="6096000" y="1825624"/>
                <a:ext cx="5966690" cy="5032375"/>
              </a:xfrm>
              <a:blipFill>
                <a:blip r:embed="rId3"/>
                <a:stretch>
                  <a:fillRect l="-1839" t="-1937" r="-3166"/>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193965" y="2010061"/>
            <a:ext cx="5689600" cy="381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difusão direta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 ao longo do tempo produz resultados melhores: variação linear, quadrática, </a:t>
                </a:r>
                <a:r>
                  <a:rPr lang="pt-BR" dirty="0" err="1"/>
                  <a:t>cossenoidal</a:t>
                </a:r>
                <a:r>
                  <a:rPr lang="pt-BR" dirty="0"/>
                  <a:t>, etc.</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tenha praticamente uma distribuição Gaussiana isotrópica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3"/>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distribuição de remoção do ruído verdadeira.</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não existe ou é desconhecida.</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096000" y="1825624"/>
                <a:ext cx="5994400" cy="5032375"/>
              </a:xfrm>
            </p:spPr>
            <p:txBody>
              <a:bodyPr/>
              <a:lstStyle/>
              <a:p>
                <a:r>
                  <a:rPr lang="pt-BR" dirty="0"/>
                  <a:t>Então como podemos modelar o processo de difusão reversa?</a:t>
                </a:r>
              </a:p>
              <a:p>
                <a:r>
                  <a:rPr lang="pt-BR" dirty="0"/>
                  <a:t>Nós aproximamos o processo reverso,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parâmetros da rede neural, atualizados pelo gradiente descendente.</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096000" y="1825624"/>
                <a:ext cx="5994400" cy="5032375"/>
              </a:xfrm>
              <a:blipFill>
                <a:blip r:embed="rId2"/>
                <a:stretch>
                  <a:fillRect l="-1831" t="-1937" r="-1526"/>
                </a:stretch>
              </a:blipFill>
            </p:spPr>
            <p:txBody>
              <a:bodyPr/>
              <a:lstStyle/>
              <a:p>
                <a:r>
                  <a:rPr lang="pt-BR">
                    <a:noFill/>
                  </a:rPr>
                  <a:t> </a:t>
                </a:r>
              </a:p>
            </p:txBody>
          </p:sp>
        </mc:Fallback>
      </mc:AlternateContent>
      <p:pic>
        <p:nvPicPr>
          <p:cNvPr id="1026" name="Picture 2" descr="Diffusion Models: Definition, Methods, &amp; Applications | Encord">
            <a:extLst>
              <a:ext uri="{FF2B5EF4-FFF2-40B4-BE49-F238E27FC236}">
                <a16:creationId xmlns:a16="http://schemas.microsoft.com/office/drawing/2014/main" id="{73AABBDE-4016-7A81-9D8A-B53DF041A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53" y="2174240"/>
            <a:ext cx="5755521"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1" y="1825624"/>
                <a:ext cx="11120120" cy="2977285"/>
              </a:xfrm>
            </p:spPr>
            <p:txBody>
              <a:bodyPr>
                <a:normAutofit/>
              </a:bodyPr>
              <a:lstStyle/>
              <a:p>
                <a:r>
                  <a:rPr lang="pt-BR" dirty="0"/>
                  <a:t>Como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assumido Gaussiano 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for pequeno o suficiente em cada passo da difusão direta,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condicionadas ao passo,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1" y="1825624"/>
                <a:ext cx="11120120" cy="2977285"/>
              </a:xfrm>
              <a:blipFill>
                <a:blip r:embed="rId2"/>
                <a:stretch>
                  <a:fillRect l="-987" t="-3272" b="-3272"/>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Alguns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distribuição conjunta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r>
                  <a:rPr lang="pt-BR" dirty="0"/>
                  <a:t>Desta forma, a rede neural precisa aprender apenas a média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a:t>
                </a:r>
              </a:p>
              <a:p>
                <a:endParaRPr lang="pt-BR" dirty="0"/>
              </a:p>
              <a:p>
                <a:endParaRPr lang="pt-BR" dirty="0"/>
              </a:p>
              <a:p>
                <a:pPr marL="0" indent="0">
                  <a:buNone/>
                </a:pPr>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2"/>
                <a:stretch>
                  <a:fillRect l="-982"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2549B6B-8F26-3C1B-4BFB-EDD7110856C4}"/>
              </a:ext>
            </a:extLst>
          </p:cNvPr>
          <p:cNvPicPr>
            <a:picLocks noChangeAspect="1"/>
          </p:cNvPicPr>
          <p:nvPr/>
        </p:nvPicPr>
        <p:blipFill>
          <a:blip r:embed="rId3"/>
          <a:stretch>
            <a:fillRect/>
          </a:stretch>
        </p:blipFill>
        <p:spPr>
          <a:xfrm>
            <a:off x="3360262" y="3975100"/>
            <a:ext cx="5471475" cy="852532"/>
          </a:xfrm>
          <a:prstGeom prst="rect">
            <a:avLst/>
          </a:prstGeom>
        </p:spPr>
      </p:pic>
      <p:sp>
        <p:nvSpPr>
          <p:cNvPr id="6" name="CaixaDeTexto 5">
            <a:extLst>
              <a:ext uri="{FF2B5EF4-FFF2-40B4-BE49-F238E27FC236}">
                <a16:creationId xmlns:a16="http://schemas.microsoft.com/office/drawing/2014/main" id="{151AFE5D-7B84-30C6-DA46-EF5285CF3F44}"/>
              </a:ext>
            </a:extLst>
          </p:cNvPr>
          <p:cNvSpPr txBox="1"/>
          <p:nvPr/>
        </p:nvSpPr>
        <p:spPr>
          <a:xfrm>
            <a:off x="6344646" y="4829264"/>
            <a:ext cx="2487091" cy="369332"/>
          </a:xfrm>
          <a:prstGeom prst="rect">
            <a:avLst/>
          </a:prstGeom>
          <a:noFill/>
        </p:spPr>
        <p:txBody>
          <a:bodyPr wrap="none" rtlCol="0">
            <a:spAutoFit/>
          </a:bodyPr>
          <a:lstStyle/>
          <a:p>
            <a:r>
              <a:rPr lang="pt-BR" dirty="0"/>
              <a:t>Rede neural (e.g., </a:t>
            </a:r>
            <a:r>
              <a:rPr lang="pt-BR" dirty="0" err="1"/>
              <a:t>U-net</a:t>
            </a:r>
            <a:r>
              <a:rPr lang="pt-BR" dirty="0"/>
              <a:t>)</a:t>
            </a:r>
          </a:p>
        </p:txBody>
      </p:sp>
    </p:spTree>
    <p:extLst>
      <p:ext uri="{BB962C8B-B14F-4D97-AF65-F5344CB8AC3E}">
        <p14:creationId xmlns:p14="http://schemas.microsoft.com/office/powerpoint/2010/main" val="1965259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353800" cy="5032375"/>
              </a:xfrm>
            </p:spPr>
            <p:txBody>
              <a:bodyPr>
                <a:normAutofit fontScale="92500" lnSpcReduction="10000"/>
              </a:bodyPr>
              <a:lstStyle/>
              <a:p>
                <a:r>
                  <a:rPr lang="pt-BR" dirty="0"/>
                  <a:t>O treinamento é realizado minimizando-se o </a:t>
                </a:r>
                <a:r>
                  <a:rPr lang="pt-BR" b="1" i="1" dirty="0">
                    <a:solidFill>
                      <a:srgbClr val="7030A0"/>
                    </a:solidFill>
                  </a:rPr>
                  <a:t>limite superior variacional</a:t>
                </a:r>
                <a:r>
                  <a:rPr lang="pt-BR" dirty="0"/>
                  <a:t> da probabilidade logarítmica negativa</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reescrito como uma </a:t>
                </a:r>
                <a:r>
                  <a:rPr lang="pt-BR" b="1" i="1" dirty="0">
                    <a:solidFill>
                      <a:srgbClr val="7030A0"/>
                    </a:solidFill>
                  </a:rPr>
                  <a:t>soma de perdas</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distribuição posterior tratável,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353800" cy="5032375"/>
              </a:xfrm>
              <a:blipFill>
                <a:blip r:embed="rId2"/>
                <a:stretch>
                  <a:fillRect l="-967" t="-2421" b="-133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3739F617-CBEE-563B-3BC9-DAEB7DAEDF0E}"/>
              </a:ext>
            </a:extLst>
          </p:cNvPr>
          <p:cNvSpPr txBox="1"/>
          <p:nvPr/>
        </p:nvSpPr>
        <p:spPr>
          <a:xfrm>
            <a:off x="9641840" y="2326640"/>
            <a:ext cx="1140056" cy="261610"/>
          </a:xfrm>
          <a:prstGeom prst="rect">
            <a:avLst/>
          </a:prstGeom>
          <a:noFill/>
        </p:spPr>
        <p:txBody>
          <a:bodyPr wrap="none" rtlCol="0">
            <a:spAutoFit/>
          </a:bodyPr>
          <a:lstStyle/>
          <a:p>
            <a:r>
              <a:rPr lang="pt-BR" sz="1100" dirty="0"/>
              <a:t>Função de perda</a:t>
            </a:r>
          </a:p>
        </p:txBody>
      </p:sp>
      <p:cxnSp>
        <p:nvCxnSpPr>
          <p:cNvPr id="6" name="Conector de Seta Reta 5">
            <a:extLst>
              <a:ext uri="{FF2B5EF4-FFF2-40B4-BE49-F238E27FC236}">
                <a16:creationId xmlns:a16="http://schemas.microsoft.com/office/drawing/2014/main" id="{45ACFDC2-E744-6D01-9ADB-F7DDD88CCDCA}"/>
              </a:ext>
            </a:extLst>
          </p:cNvPr>
          <p:cNvCxnSpPr>
            <a:stCxn id="4" idx="2"/>
          </p:cNvCxnSpPr>
          <p:nvPr/>
        </p:nvCxnSpPr>
        <p:spPr>
          <a:xfrm flipH="1">
            <a:off x="9641840" y="2588250"/>
            <a:ext cx="570028" cy="20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430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distribuição posterior da etapa direta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medida de distância estatística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𝑑</m:t>
                            </m:r>
                          </m:e>
                          <m:sub>
                            <m:r>
                              <a:rPr lang="pt-BR" b="0" i="1" smtClean="0">
                                <a:latin typeface="Cambria Math" panose="02040503050406030204" pitchFamily="18" charset="0"/>
                                <a:ea typeface="Cambria Math" panose="02040503050406030204" pitchFamily="18" charset="0"/>
                              </a:rPr>
                              <m:t>𝑥</m:t>
                            </m:r>
                          </m:sub>
                        </m:sSub>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não tem nenhum parâmetro a ser aprendido e, portanto, ele é ignorado durante o treinamento.</a:t>
                </a:r>
              </a:p>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Normais, a divergência de KL assume uma forma simples</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média posterior do processo de difusão.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1849"/>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1211560" cy="5032375"/>
              </a:xfrm>
            </p:spPr>
            <p:txBody>
              <a:bodyPr>
                <a:normAutofit fontScale="92500" lnSpcReduction="10000"/>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14:m>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a14:m>
                <a:r>
                  <a:rPr lang="pt-BR" dirty="0"/>
                  <a:t> 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está disponível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prever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332" r="-1577" b="-3148"/>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211560" cy="5032375"/>
              </a:xfrm>
            </p:spPr>
            <p:txBody>
              <a:bodyPr>
                <a:normAutofit/>
              </a:bodyPr>
              <a:lstStyle/>
              <a:p>
                <a:r>
                  <a:rPr lang="pt-BR" dirty="0"/>
                  <a:t>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b="1" dirty="0"/>
                  <a:t>OBS</a:t>
                </a:r>
                <a:r>
                  <a:rPr lang="pt-BR" dirty="0"/>
                  <a:t>.: Os autores de [1] relataram que a qualidade das imagens geradas é melhor ao se descartar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a:t>
                </a:r>
              </a:p>
              <a:p>
                <a:r>
                  <a:rPr lang="pt-BR" dirty="0"/>
                  <a:t>A rede neural é otimizada usando-se o </a:t>
                </a:r>
                <a:r>
                  <a:rPr lang="pt-BR" b="1" i="1" dirty="0"/>
                  <a:t>erro quadrático médio</a:t>
                </a:r>
                <a:r>
                  <a:rPr lang="pt-BR" dirty="0"/>
                  <a:t> entre o ruído Gaussiano verdadeiro e o predito.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937" r="-489"/>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107994" cy="5032375"/>
              </a:xfrm>
            </p:spPr>
            <p:txBody>
              <a:bodyPr/>
              <a:lstStyle/>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r>
                                    <a:rPr lang="pt-BR" i="1" smtClean="0">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smtClean="0">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b="0" i="1" smtClean="0">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 </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1</m:t>
                                    </m:r>
                                  </m:e>
                                </m:mr>
                              </m:m>
                            </m:e>
                          </m:eqArr>
                        </m:e>
                      </m:d>
                      <m:r>
                        <a:rPr lang="pt-BR" b="0" i="1" smtClean="0">
                          <a:latin typeface="Cambria Math" panose="02040503050406030204" pitchFamily="18" charset="0"/>
                        </a:rPr>
                        <m:t>.</m:t>
                      </m:r>
                    </m:oMath>
                  </m:oMathPara>
                </a14:m>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107994" cy="5032375"/>
              </a:xfrm>
              <a:blipFill>
                <a:blip r:embed="rId3"/>
                <a:stretch>
                  <a:fillRect l="-1153" t="-1937"/>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1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e corrompemos a entrada com o nível de ruído dado por </a:t>
                </a:r>
                <a14:m>
                  <m:oMath xmlns:m="http://schemas.openxmlformats.org/officeDocument/2006/math">
                    <m:r>
                      <a:rPr lang="pt-BR" b="0" i="1" smtClean="0">
                        <a:latin typeface="Cambria Math" panose="02040503050406030204" pitchFamily="18" charset="0"/>
                      </a:rPr>
                      <m:t>𝑡</m:t>
                    </m:r>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prever esse ruído com base na imagem corrompida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2275"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fontScale="92500" lnSpcReduction="10000"/>
              </a:bodyPr>
              <a:lstStyle/>
              <a:p>
                <a:r>
                  <a:rPr lang="pt-BR" dirty="0"/>
                  <a:t>Após o treinamento, para retirar uma amostra da distribuição original, segue-se o algoritmo ao lado.</a:t>
                </a:r>
              </a:p>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A rede neural estima o ruído adicionado a ela e o remove.</a:t>
                </a:r>
              </a:p>
              <a:p>
                <a:r>
                  <a:rPr lang="pt-BR" dirty="0"/>
                  <a:t>Antes da nova iteração, ruído Gaussiano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nessa iteração, não se adiciona ruído.</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448" t="-2421" r="-2624"/>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Tree>
    <p:extLst>
      <p:ext uri="{BB962C8B-B14F-4D97-AF65-F5344CB8AC3E}">
        <p14:creationId xmlns:p14="http://schemas.microsoft.com/office/powerpoint/2010/main" val="2392088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5334000" y="1825624"/>
            <a:ext cx="6662057" cy="5032375"/>
          </a:xfrm>
        </p:spPr>
        <p:txBody>
          <a:bodyPr>
            <a:normAutofit lnSpcReduction="10000"/>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moléculas se movem de uma área de alta concentração para uma de baixa concentração impulsionadas pelo movimento térmico aleatório das partículas.</a:t>
            </a:r>
          </a:p>
          <a:p>
            <a:pPr lvl="1">
              <a:buFont typeface="Wingdings" panose="05000000000000000000" pitchFamily="2" charset="2"/>
              <a:buChar char="§"/>
            </a:pPr>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43" y="2462480"/>
            <a:ext cx="4898017" cy="318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tenta predizer o ruído adicionado, até que tenhamos uma imagem.</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720263" y="2766354"/>
            <a:ext cx="2253349" cy="1600438"/>
          </a:xfrm>
          <a:prstGeom prst="rect">
            <a:avLst/>
          </a:prstGeom>
          <a:noFill/>
        </p:spPr>
        <p:txBody>
          <a:bodyPr wrap="square" rtlCol="0">
            <a:spAutoFit/>
          </a:bodyPr>
          <a:lstStyle/>
          <a:p>
            <a:pPr algn="ctr"/>
            <a:r>
              <a:rPr lang="pt-BR" sz="1400" b="1" dirty="0"/>
              <a:t>OBS</a:t>
            </a:r>
            <a:r>
              <a:rPr lang="pt-BR" sz="1400" dirty="0"/>
              <a:t>.: Modelo de difusão treinado com um conjunto de imagens de sprites. Um s</a:t>
            </a:r>
            <a:r>
              <a:rPr lang="pt-BR" sz="1400" b="0" i="0" dirty="0">
                <a:effectLst/>
              </a:rPr>
              <a:t>prite é uma imagem de duas dimensões que pode representar um personagem de um jogo, por exemplo</a:t>
            </a:r>
            <a:endParaRPr lang="pt-BR" sz="1400" dirty="0"/>
          </a:p>
        </p:txBody>
      </p:sp>
    </p:spTree>
    <p:extLst>
      <p:ext uri="{BB962C8B-B14F-4D97-AF65-F5344CB8AC3E}">
        <p14:creationId xmlns:p14="http://schemas.microsoft.com/office/powerpoint/2010/main" val="667376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B0505-2CBF-CD08-8398-528574D9A9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1180556-D575-3179-D557-C3F4CA8E4787}"/>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0413563-AD6C-2B92-F469-B7D7AB26B3B3}"/>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que é escalonado baseando-se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80413563-AD6C-2B92-F469-B7D7AB26B3B3}"/>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1AF97EC4-42F9-BE54-FAB8-B156D0CD910B}"/>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485391D5-3EAD-1B94-FBA1-AD32953C1B01}"/>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C0B16926-3530-C2E8-AC1F-8FDFBCF07D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C05A6D-F5C8-F6C8-8EF4-3A8898AEA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A37FB7D-63AB-9036-62F4-6A3C4C2D78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81AE471-1FD7-0282-D8AE-8A23ECFB942B}"/>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CAD44804-208B-7AEA-DCDA-8FE16FFEAB23}"/>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6EAFB615-D334-2E52-838F-61365496930A}"/>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C2166414-C2CA-B3CB-49A1-56F94DC4FDAA}"/>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3BCD00D6-142E-E1C5-366A-A3BABCD0FE34}"/>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DD1B986A-46E3-8C12-F017-FD337EDAEE19}"/>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9488B6AC-EC63-B446-0522-173C9ED1B671}"/>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05EE0813-3FAE-C2ED-C1B8-5013BA602C08}"/>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F9FA47BF-1B56-9D4D-E7BF-EB6957257219}"/>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03123D1-B44C-4A5E-EC5E-12355400388A}"/>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B6996AA6-0DDC-F3CC-39A5-8868465851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269EBD4-317F-8D08-2AC5-1F7C19171C04}"/>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C4B223AE-BFDC-618D-F1D3-F19095C4908E}"/>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621A178D-68D2-502F-257D-708877C972F4}"/>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E8B070E-0AF7-3837-594E-CF0D831200F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BF1925E7-2588-5987-6399-A9CF26CCD0CB}"/>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B2B55F46-564F-5A24-359D-FB88437A19AA}"/>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FDA1E322-DE3E-CF95-3A6D-1CB62A203F7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2A030005-E62C-7077-1135-748B85E709B7}"/>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7A925C1A-227A-3DDD-B991-8F20F713971B}"/>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7A925C1A-227A-3DDD-B991-8F20F713971B}"/>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D75898A8-CA26-C666-DA77-4D5E43A7A99E}"/>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D75898A8-CA26-C666-DA77-4D5E43A7A99E}"/>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3103682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que é escalonado baseando-se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colapso e gere amostras próximas da média do conjunto de dados.</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6341806" y="1825624"/>
                <a:ext cx="5742039" cy="5032375"/>
              </a:xfrm>
            </p:spPr>
            <p:txBody>
              <a:bodyPr>
                <a:normAutofit lnSpcReduction="10000"/>
              </a:bodyPr>
              <a:lstStyle/>
              <a:p>
                <a:r>
                  <a:rPr lang="pt-BR" dirty="0"/>
                  <a:t>A rede neural recebe uma amostra (e.g., imagem)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t>
                </a:r>
              </a:p>
              <a:p>
                <a:r>
                  <a:rPr lang="pt-BR" dirty="0"/>
                  <a:t>Observe que o </a:t>
                </a:r>
                <a:r>
                  <a:rPr lang="pt-BR" b="1" i="1" dirty="0">
                    <a:solidFill>
                      <a:srgbClr val="7030A0"/>
                    </a:solidFill>
                  </a:rPr>
                  <a:t>ruído predito deve ter a mesma dimensão da amostra de entrada</a:t>
                </a:r>
                <a:r>
                  <a:rPr lang="pt-BR" dirty="0"/>
                  <a:t>.</a:t>
                </a:r>
              </a:p>
              <a:p>
                <a:r>
                  <a:rPr lang="pt-BR" dirty="0"/>
                  <a:t>Assim, os autores de [1] optaram por usar uma </a:t>
                </a:r>
                <a:r>
                  <a:rPr lang="pt-BR" dirty="0" err="1"/>
                  <a:t>U-Net</a:t>
                </a:r>
                <a:r>
                  <a:rPr lang="pt-BR" dirty="0"/>
                  <a:t>, introduzida por </a:t>
                </a:r>
                <a:r>
                  <a:rPr lang="pt-BR" dirty="0" err="1"/>
                  <a:t>Ronneberger</a:t>
                </a:r>
                <a:r>
                  <a:rPr lang="pt-BR" dirty="0"/>
                  <a:t> et al. em [2] para </a:t>
                </a:r>
                <a:r>
                  <a:rPr lang="pt-BR" b="1" i="1" dirty="0">
                    <a:solidFill>
                      <a:srgbClr val="00B050"/>
                    </a:solidFill>
                  </a:rPr>
                  <a:t>segmentação de imagens</a:t>
                </a:r>
                <a:r>
                  <a:rPr lang="pt-BR" dirty="0"/>
                  <a:t> médicas.</a:t>
                </a:r>
              </a:p>
              <a:p>
                <a:pPr lvl="1">
                  <a:buFont typeface="Wingdings" panose="05000000000000000000" pitchFamily="2" charset="2"/>
                  <a:buChar char="§"/>
                </a:pPr>
                <a:r>
                  <a:rPr lang="pt-BR" dirty="0" err="1"/>
                  <a:t>U-Net</a:t>
                </a:r>
                <a:r>
                  <a:rPr lang="pt-BR" dirty="0"/>
                  <a:t> é uma rede neural </a:t>
                </a:r>
                <a:r>
                  <a:rPr lang="pt-BR" dirty="0" err="1"/>
                  <a:t>convolucional</a:t>
                </a:r>
                <a:r>
                  <a:rPr lang="pt-BR" dirty="0"/>
                  <a:t>.</a:t>
                </a:r>
              </a:p>
            </p:txBody>
          </p:sp>
        </mc:Choice>
        <mc:Fallback xmlns="">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6341806" y="1825624"/>
                <a:ext cx="5742039" cy="5032375"/>
              </a:xfrm>
              <a:blipFill>
                <a:blip r:embed="rId2"/>
                <a:stretch>
                  <a:fillRect l="-1911" t="-2663" r="-3397"/>
                </a:stretch>
              </a:blipFill>
            </p:spPr>
            <p:txBody>
              <a:bodyPr/>
              <a:lstStyle/>
              <a:p>
                <a:r>
                  <a:rPr lang="pt-BR">
                    <a:noFill/>
                  </a:rPr>
                  <a:t> </a:t>
                </a:r>
              </a:p>
            </p:txBody>
          </p:sp>
        </mc:Fallback>
      </mc:AlternateContent>
      <p:pic>
        <p:nvPicPr>
          <p:cNvPr id="1026" name="Picture 2" descr="U-Net: Convolutional Networks for Biomedical Image Segmentation">
            <a:extLst>
              <a:ext uri="{FF2B5EF4-FFF2-40B4-BE49-F238E27FC236}">
                <a16:creationId xmlns:a16="http://schemas.microsoft.com/office/drawing/2014/main" id="{182EE4E0-A840-4314-6EE5-F91CF7932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1936955"/>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59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lnSpcReduction="10000"/>
          </a:bodyPr>
          <a:lstStyle/>
          <a:p>
            <a:r>
              <a:rPr lang="pt-BR" dirty="0"/>
              <a:t>A segmentação de imagens é uma técnica de visão computacional que particiona uma imagem em grupos de pixels (i.e., segmentos de imagem) para detecção de objetos.</a:t>
            </a:r>
          </a:p>
          <a:p>
            <a:pPr lvl="1">
              <a:buFont typeface="Wingdings" panose="05000000000000000000" pitchFamily="2" charset="2"/>
              <a:buChar char="§"/>
            </a:pPr>
            <a:r>
              <a:rPr lang="pt-BR" dirty="0"/>
              <a:t>Ou seja, classifica os pixels em classes.</a:t>
            </a:r>
          </a:p>
          <a:p>
            <a:r>
              <a:rPr lang="pt-BR" dirty="0"/>
              <a:t>Segmentação semântica: detecta pixels da mesma </a:t>
            </a:r>
            <a:r>
              <a:rPr lang="pt-BR" b="1" i="1" dirty="0">
                <a:solidFill>
                  <a:srgbClr val="00B050"/>
                </a:solidFill>
              </a:rPr>
              <a:t>classe</a:t>
            </a:r>
            <a:r>
              <a:rPr lang="pt-BR" dirty="0"/>
              <a:t> (e.g., pessoas).</a:t>
            </a:r>
          </a:p>
          <a:p>
            <a:r>
              <a:rPr lang="pt-BR" dirty="0"/>
              <a:t>Segmentação por instância: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dirty="0"/>
              <a:t>Segmentação panóptica: combina as duas anteriores.</a:t>
            </a:r>
          </a:p>
          <a:p>
            <a:pPr lvl="1">
              <a:buFont typeface="Wingdings" panose="05000000000000000000" pitchFamily="2" charset="2"/>
              <a:buChar char="§"/>
            </a:pPr>
            <a:endParaRPr lang="pt-BR" dirty="0"/>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5692878" y="1825624"/>
            <a:ext cx="6390968" cy="5032375"/>
          </a:xfrm>
        </p:spPr>
        <p:txBody>
          <a:bodyPr>
            <a:normAutofit fontScale="92500" lnSpcReduction="10000"/>
          </a:bodyPr>
          <a:lstStyle/>
          <a:p>
            <a:r>
              <a:rPr lang="pt-BR" dirty="0"/>
              <a:t>Uma </a:t>
            </a:r>
            <a:r>
              <a:rPr lang="pt-BR" dirty="0" err="1"/>
              <a:t>U-Net</a:t>
            </a:r>
            <a:r>
              <a:rPr lang="pt-BR" dirty="0"/>
              <a:t> possui uma camada de “gargalo” no meio de sua arquitetura entre o codificador e o decodificador.</a:t>
            </a:r>
          </a:p>
          <a:p>
            <a:r>
              <a:rPr lang="pt-BR" dirty="0"/>
              <a:t>Esse gargalo garante que a rede aprenda apenas as informações mais importantes.</a:t>
            </a:r>
          </a:p>
          <a:p>
            <a:r>
              <a:rPr lang="pt-BR" dirty="0"/>
              <a:t>O codificador primeiro codifica uma imagem em uma representação oculta de menor resolução.</a:t>
            </a:r>
          </a:p>
          <a:p>
            <a:pPr lvl="1">
              <a:buFont typeface="Wingdings" panose="05000000000000000000" pitchFamily="2" charset="2"/>
              <a:buChar char="§"/>
            </a:pPr>
            <a:r>
              <a:rPr lang="pt-BR" dirty="0"/>
              <a:t>Ou seja, torna a entrada menor em termos de resolução espacial.</a:t>
            </a:r>
          </a:p>
          <a:p>
            <a:r>
              <a:rPr lang="pt-BR" dirty="0"/>
              <a:t>Em seguida, o decodificador decodifica essa representação oculta de volta em uma imagem com a mesma resolução inicial.</a:t>
            </a:r>
          </a:p>
          <a:p>
            <a:pPr lvl="1">
              <a:buFont typeface="Wingdings" panose="05000000000000000000" pitchFamily="2" charset="2"/>
              <a:buChar char="§"/>
            </a:pPr>
            <a:r>
              <a:rPr lang="pt-BR" dirty="0"/>
              <a:t>Ou seja, aumenta a resolução espacial.</a:t>
            </a: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identificar as </a:t>
            </a:r>
            <a:r>
              <a:rPr lang="pt-BR" b="1" i="1" dirty="0">
                <a:solidFill>
                  <a:srgbClr val="00B050"/>
                </a:solidFill>
              </a:rPr>
              <a:t>características</a:t>
            </a:r>
            <a:r>
              <a:rPr lang="pt-BR" dirty="0"/>
              <a:t> relevantes na imagem de entrada. </a:t>
            </a:r>
          </a:p>
          <a:p>
            <a:r>
              <a:rPr lang="pt-BR" dirty="0"/>
              <a:t>Suas camadas realizam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 que reduzem a resolução espacial dos </a:t>
            </a:r>
            <a:r>
              <a:rPr lang="pt-BR" b="1" i="1" dirty="0">
                <a:solidFill>
                  <a:srgbClr val="00B050"/>
                </a:solidFill>
              </a:rPr>
              <a:t>mapas de características</a:t>
            </a:r>
            <a:r>
              <a:rPr lang="pt-BR" dirty="0"/>
              <a:t>, capturando assim representações cada vez mais abstratas da entrada.</a:t>
            </a:r>
          </a:p>
        </p:txBody>
      </p:sp>
      <p:pic>
        <p:nvPicPr>
          <p:cNvPr id="1026" name="Picture 2" descr="U-Net: Convolutional Networks for Biomedical Image Segmentation">
            <a:extLst>
              <a:ext uri="{FF2B5EF4-FFF2-40B4-BE49-F238E27FC236}">
                <a16:creationId xmlns:a16="http://schemas.microsoft.com/office/drawing/2014/main" id="{9365F023-EA2D-A438-5159-068566A01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A5659FBE-A0FA-58F6-7726-E74D19BE78C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F0FE4BAD-4957-7AEC-121B-1286E7845D9F}"/>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E5C7D2A7-2FED-6BAC-93DA-4CB10ADEE7C6}"/>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433E47EA-B831-A838-5244-6C12D1AA1E4A}"/>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1323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codificação, a informação espacial é reduzida enquanto a informação das características é aumentada devido ao aumento do número de canais.</a:t>
            </a:r>
          </a:p>
          <a:p>
            <a:r>
              <a:rPr lang="pt-BR" dirty="0"/>
              <a:t>A tarefa do codificador é semelhante à de outras </a:t>
            </a:r>
            <a:r>
              <a:rPr lang="pt-BR" dirty="0" err="1"/>
              <a:t>CNNs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3BEC724B-82A5-DE9C-7306-0C01A33E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7727FEB9-4D04-3A10-86B9-B8EAD34BB280}"/>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C891D619-B9EF-DE22-3F8E-9DB2A212A5D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341C1474-1DCB-9A8C-F960-CFA67A878E7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39732AE-5688-858A-ADF0-6BC034253FF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043556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as informações abstratas capturadas pelo codificador, mantendo a resolução espacial da entrada. </a:t>
            </a:r>
          </a:p>
          <a:p>
            <a:r>
              <a:rPr lang="pt-BR" dirty="0"/>
              <a:t>Suas camadas aumentam a resolução dos mapas de características ao mesmo tempo que executam convoluções.</a:t>
            </a:r>
          </a:p>
          <a:p>
            <a:endParaRPr lang="pt-BR" dirty="0"/>
          </a:p>
        </p:txBody>
      </p:sp>
      <p:pic>
        <p:nvPicPr>
          <p:cNvPr id="1026" name="Picture 2" descr="U-Net: Convolutional Networks for Biomedical Image Segmentation">
            <a:extLst>
              <a:ext uri="{FF2B5EF4-FFF2-40B4-BE49-F238E27FC236}">
                <a16:creationId xmlns:a16="http://schemas.microsoft.com/office/drawing/2014/main" id="{35A1ABE6-21C4-92D5-FFB1-0C577C63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F5C34943-90B1-36A6-AC95-369C8F5C74EA}"/>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0B7E4BBE-CAAD-9A1E-D1A9-D7C592D4E22B}"/>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9F3B98DD-C753-E66D-B24D-5C7B608BEB2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3F21D12-5B0E-1C45-4FEF-5EE5C578D722}"/>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471105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revertendo um processo de difusão, ou seja, perda de informação devido à adição de ruído. </a:t>
            </a:r>
          </a:p>
          <a:p>
            <a:r>
              <a:rPr lang="pt-BR" dirty="0"/>
              <a:t>A ideia principal é adicionar ruído aleatório aos dados e então desfazer o processo para obter a distribuição original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294834" y="1825624"/>
            <a:ext cx="5789012" cy="5032375"/>
          </a:xfrm>
        </p:spPr>
        <p:txBody>
          <a:bodyPr>
            <a:normAutofit/>
          </a:bodyPr>
          <a:lstStyle/>
          <a:p>
            <a:r>
              <a:rPr lang="pt-BR" dirty="0"/>
              <a:t>Suas camadas realizam </a:t>
            </a:r>
            <a:r>
              <a:rPr lang="pt-BR" b="1" i="1" dirty="0">
                <a:solidFill>
                  <a:srgbClr val="7030A0"/>
                </a:solidFill>
              </a:rPr>
              <a:t>convoluções transpostas</a:t>
            </a:r>
            <a:r>
              <a:rPr lang="pt-BR" dirty="0"/>
              <a:t> onde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r>
              <a:rPr lang="pt-BR" dirty="0"/>
              <a:t>Consequentemente, essas camadas aumentam a resolução da saída.</a:t>
            </a:r>
          </a:p>
          <a:p>
            <a:r>
              <a:rPr lang="pt-BR" dirty="0"/>
              <a:t>A operação de convolução transposta é similar a de convolução, única diferença é que aqui multiplicamos a matriz do </a:t>
            </a:r>
            <a:r>
              <a:rPr lang="pt-BR" i="1" dirty="0"/>
              <a:t>kernel</a:t>
            </a:r>
            <a:r>
              <a:rPr lang="pt-BR" dirty="0"/>
              <a:t> transposta pela entrada achatada e depois realizamos um </a:t>
            </a:r>
            <a:r>
              <a:rPr lang="pt-BR" i="1" dirty="0" err="1"/>
              <a:t>reshape</a:t>
            </a:r>
            <a:r>
              <a:rPr lang="pt-BR" dirty="0"/>
              <a:t>.</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Tree>
    <p:extLst>
      <p:ext uri="{BB962C8B-B14F-4D97-AF65-F5344CB8AC3E}">
        <p14:creationId xmlns:p14="http://schemas.microsoft.com/office/powerpoint/2010/main" val="4040010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5618497" y="1825624"/>
            <a:ext cx="6465350" cy="5032375"/>
          </a:xfrm>
        </p:spPr>
        <p:txBody>
          <a:bodyPr>
            <a:normAutofit lnSpcReduction="10000"/>
          </a:bodyPr>
          <a:lstStyle/>
          <a:p>
            <a:r>
              <a:rPr lang="pt-BR" dirty="0"/>
              <a:t>Em geral, as </a:t>
            </a:r>
            <a:r>
              <a:rPr lang="pt-BR" dirty="0" err="1"/>
              <a:t>CNNs</a:t>
            </a:r>
            <a:r>
              <a:rPr lang="pt-BR" dirty="0"/>
              <a:t>, incluindo o codificador, tendem a esquecer certas características ao longo das camadas convolucionais.</a:t>
            </a:r>
          </a:p>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pPr lvl="1">
              <a:buFont typeface="Wingdings" panose="05000000000000000000" pitchFamily="2" charset="2"/>
              <a:buChar char="§"/>
            </a:pPr>
            <a:r>
              <a:rPr lang="pt-BR" dirty="0"/>
              <a:t>Isso ajuda as camadas decodificadoras a localizar as características com mais precisão.</a:t>
            </a:r>
          </a:p>
          <a:p>
            <a:r>
              <a:rPr lang="pt-BR" dirty="0"/>
              <a:t>Cada nível do decodificador concatena os mapas de características locais com características de alta resolução do caminho do codificador.</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dirty="0" err="1"/>
              <a:t>skip</a:t>
            </a:r>
            <a:r>
              <a:rPr lang="pt-BR" sz="1200"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838199" y="1825624"/>
                <a:ext cx="11225981" cy="5032375"/>
              </a:xfrm>
            </p:spPr>
            <p:txBody>
              <a:bodyPr>
                <a:normAutofit fontScale="92500" lnSpcReduction="10000"/>
              </a:bodyPr>
              <a:lstStyle/>
              <a:p>
                <a:r>
                  <a:rPr lang="pt-BR" dirty="0"/>
                  <a:t>Até o momento, vimos que a </a:t>
                </a:r>
                <a:r>
                  <a:rPr lang="pt-BR" dirty="0" err="1"/>
                  <a:t>U-Net</a:t>
                </a:r>
                <a:r>
                  <a:rPr lang="pt-BR" dirty="0"/>
                  <a:t> recebe um tensor com determinadas dimensões como entrada e gera um tensor com as mesmas dimensões em sua saída.</a:t>
                </a:r>
              </a:p>
              <a:p>
                <a:pPr lvl="1">
                  <a:buFont typeface="Wingdings" panose="05000000000000000000" pitchFamily="2" charset="2"/>
                  <a:buChar char="§"/>
                </a:pPr>
                <a:r>
                  <a:rPr lang="pt-BR" dirty="0"/>
                  <a:t>Ou seja, recebe uma imagem e gera um tensor com a predição do ruído adicionado àquela imagem.</a:t>
                </a:r>
              </a:p>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a:p>
                <a:r>
                  <a:rPr lang="pt-BR" dirty="0"/>
                  <a:t>A </a:t>
                </a:r>
                <a:r>
                  <a:rPr lang="pt-BR" dirty="0" err="1"/>
                  <a:t>U-net</a:t>
                </a:r>
                <a:r>
                  <a:rPr lang="pt-BR" dirty="0"/>
                  <a:t> não tem conhecimento inerente de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 o que é uma informação crítica para o que modelo prediga com precisão o ruído em um determinado intervalo de tempo.</a:t>
                </a:r>
              </a:p>
              <a:p>
                <a:r>
                  <a:rPr lang="pt-BR" dirty="0"/>
                  <a:t>Portanto, é necessário se modificar a arquitetura da </a:t>
                </a:r>
                <a:r>
                  <a:rPr lang="pt-BR" dirty="0" err="1"/>
                  <a:t>U-Net</a:t>
                </a:r>
                <a:r>
                  <a:rPr lang="pt-BR" dirty="0"/>
                  <a:t> para que ela receba a informação temporal.</a:t>
                </a:r>
              </a:p>
            </p:txBody>
          </p:sp>
        </mc:Choice>
        <mc:Fallback xmlns="">
          <p:sp>
            <p:nvSpPr>
              <p:cNvPr id="3" name="Espaço Reservado para Conteúdo 2">
                <a:extLst>
                  <a:ext uri="{FF2B5EF4-FFF2-40B4-BE49-F238E27FC236}">
                    <a16:creationId xmlns:a16="http://schemas.microsoft.com/office/drawing/2014/main" id="{BFD474E2-42CA-B574-EFBF-9081441B8E6A}"/>
                  </a:ext>
                </a:extLst>
              </p:cNvPr>
              <p:cNvSpPr>
                <a:spLocks noGrp="1" noRot="1" noChangeAspect="1" noMove="1" noResize="1" noEditPoints="1" noAdjustHandles="1" noChangeArrowheads="1" noChangeShapeType="1" noTextEdit="1"/>
              </p:cNvSpPr>
              <p:nvPr>
                <p:ph idx="1"/>
              </p:nvPr>
            </p:nvSpPr>
            <p:spPr>
              <a:xfrm>
                <a:off x="838199" y="1825624"/>
                <a:ext cx="11225981" cy="5032375"/>
              </a:xfrm>
              <a:blipFill>
                <a:blip r:embed="rId2"/>
                <a:stretch>
                  <a:fillRect l="-814" t="-2421" r="-1140"/>
                </a:stretch>
              </a:blipFill>
            </p:spPr>
            <p:txBody>
              <a:bodyPr/>
              <a:lstStyle/>
              <a:p>
                <a:r>
                  <a:rPr lang="pt-BR">
                    <a:noFill/>
                  </a:rPr>
                  <a:t> </a:t>
                </a:r>
              </a:p>
            </p:txBody>
          </p:sp>
        </mc:Fallback>
      </mc:AlternateContent>
    </p:spTree>
    <p:extLst>
      <p:ext uri="{BB962C8B-B14F-4D97-AF65-F5344CB8AC3E}">
        <p14:creationId xmlns:p14="http://schemas.microsoft.com/office/powerpoint/2010/main" val="1078088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“saiba” em qual intervalo de tempo ela está operando para cada imagem e consiga predizer o ruído.</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5"/>
            <a:ext cx="11029335" cy="1792646"/>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camadas densas (i.e., totalmente conectadas) e têm suas saídas </a:t>
            </a:r>
            <a:r>
              <a:rPr lang="pt-BR" b="1" i="1" dirty="0">
                <a:solidFill>
                  <a:srgbClr val="7030A0"/>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treinamento de modelos de difusão é geralmente mais estável do que os de Redes Adversariais Generativas (</a:t>
            </a:r>
            <a:r>
              <a:rPr lang="pt-BR" dirty="0" err="1"/>
              <a:t>GANs</a:t>
            </a:r>
            <a:r>
              <a:rPr lang="pt-BR" dirty="0"/>
              <a:t>), que são notoriamente difíceis de treinar.</a:t>
            </a:r>
          </a:p>
          <a:p>
            <a:r>
              <a:rPr lang="pt-BR" dirty="0"/>
              <a:t>Não sofrem com a diversidade limitada de amostras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mais robustos ao </a:t>
            </a:r>
            <a:r>
              <a:rPr lang="pt-BR" i="1" dirty="0" err="1"/>
              <a:t>overfitting</a:t>
            </a:r>
            <a:r>
              <a:rPr lang="pt-BR" dirty="0"/>
              <a:t> do que </a:t>
            </a:r>
            <a:r>
              <a:rPr lang="pt-BR" dirty="0" err="1"/>
              <a:t>GANs</a:t>
            </a:r>
            <a:r>
              <a:rPr lang="pt-BR" dirty="0"/>
              <a:t>.</a:t>
            </a:r>
          </a:p>
          <a:p>
            <a:r>
              <a:rPr lang="pt-BR" dirty="0"/>
              <a:t>Na maioria dos casos, seu desempenho é superior aos modelos generativos de última geração, como </a:t>
            </a:r>
            <a:r>
              <a:rPr lang="pt-BR" dirty="0" err="1"/>
              <a:t>GANs</a:t>
            </a:r>
            <a:r>
              <a:rPr lang="pt-BR" dirty="0"/>
              <a:t> e </a:t>
            </a:r>
            <a:r>
              <a:rPr lang="pt-BR" dirty="0" err="1"/>
              <a:t>Autoencoders</a:t>
            </a:r>
            <a:r>
              <a:rPr lang="pt-BR" dirty="0"/>
              <a:t> Variacionais (</a:t>
            </a:r>
            <a:r>
              <a:rPr lang="pt-BR" dirty="0" err="1"/>
              <a:t>VAEs</a:t>
            </a:r>
            <a:r>
              <a:rPr lang="pt-BR" dirty="0"/>
              <a:t>).</a:t>
            </a:r>
          </a:p>
        </p:txBody>
      </p:sp>
    </p:spTree>
    <p:extLst>
      <p:ext uri="{BB962C8B-B14F-4D97-AF65-F5344CB8AC3E}">
        <p14:creationId xmlns:p14="http://schemas.microsoft.com/office/powerpoint/2010/main" val="251623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lento na geração de novas amostras em comparação com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computacionalmente intensivos e requerem tempos de treinamento mais longos em comparação com </a:t>
                </a:r>
                <a:r>
                  <a:rPr lang="pt-BR" dirty="0" err="1"/>
                  <a:t>GANs</a:t>
                </a:r>
                <a:r>
                  <a:rPr lang="pt-BR" dirty="0"/>
                  <a:t>.</a:t>
                </a:r>
              </a:p>
              <a:p>
                <a:r>
                  <a:rPr lang="pt-BR" dirty="0"/>
                  <a:t>Possuem muitos hiperparâmetros que devem ser ajustados para se obter bons resultados.</a:t>
                </a:r>
              </a:p>
            </p:txBody>
          </p:sp>
        </mc:Choice>
        <mc:Fallback xmlns="">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641"/>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t>word </a:t>
            </a:r>
            <a:r>
              <a:rPr lang="pt-BR" b="1" i="1" dirty="0" err="1"/>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dirty="0" err="1"/>
              <a:t>Image</a:t>
            </a:r>
            <a:r>
              <a:rPr lang="pt-BR" dirty="0"/>
              <a:t> </a:t>
            </a:r>
            <a:r>
              <a:rPr lang="pt-BR" dirty="0" err="1"/>
              <a:t>inpainting</a:t>
            </a:r>
            <a:r>
              <a:rPr lang="pt-BR" dirty="0"/>
              <a:t> é uma técnica que remove ou substitui elementos em imagens.</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difusão transforma passo a passo (i.e., iterativamente) um sinal estruturado (e.g., uma imagem) em ruído. </a:t>
            </a:r>
          </a:p>
          <a:p>
            <a:r>
              <a:rPr lang="pt-BR" b="0" i="0" dirty="0">
                <a:solidFill>
                  <a:srgbClr val="0D0D0D"/>
                </a:solidFill>
                <a:effectLst/>
                <a:latin typeface="Söhne"/>
              </a:rPr>
              <a:t>Ao simular a difusão, geramos imagens ruidosas a partir das imagens de treinamento e, assim, podemos treinar uma rede neural para remover o ruído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O modelo de difusão gera mais modos (i.e., diversidade) do que a GAN, como, por exemplo, cabeças de avestruz ampliadas, flamingos únicos, diferentes orientações de cheeseburgers e um peixe sem nenhum humano segurando-o [4].</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676276" y="1825624"/>
            <a:ext cx="5381045" cy="5032375"/>
          </a:xfrm>
        </p:spPr>
        <p:txBody>
          <a:bodyPr/>
          <a:lstStyle/>
          <a:p>
            <a:r>
              <a:rPr lang="pt-BR" dirty="0"/>
              <a:t>O modelo de difusão obtém o melhor </a:t>
            </a:r>
            <a:r>
              <a:rPr lang="pt-BR" dirty="0" err="1"/>
              <a:t>Fréchet</a:t>
            </a:r>
            <a:r>
              <a:rPr lang="pt-BR" dirty="0"/>
              <a:t> </a:t>
            </a:r>
            <a:r>
              <a:rPr lang="pt-BR" dirty="0" err="1"/>
              <a:t>Inception</a:t>
            </a:r>
            <a:r>
              <a:rPr lang="pt-BR" dirty="0"/>
              <a:t> Distance (FID) em todas as tarefas executadas em [4].</a:t>
            </a:r>
          </a:p>
          <a:p>
            <a:pPr lvl="1">
              <a:buFont typeface="Wingdings" panose="05000000000000000000" pitchFamily="2" charset="2"/>
              <a:buChar char="§"/>
            </a:pPr>
            <a:r>
              <a:rPr lang="pt-BR" dirty="0"/>
              <a:t>FID é uma métrica usada para capturar a diversidade das amostras.</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423780" y="2105245"/>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p:txBody>
          <a:bodyPr/>
          <a:lstStyle/>
          <a:p>
            <a:r>
              <a:rPr lang="pt-BR" dirty="0" err="1">
                <a:hlinkClick r:id="rId3"/>
              </a:rPr>
              <a:t>Sampling</a:t>
            </a:r>
            <a:r>
              <a:rPr lang="pt-BR" dirty="0"/>
              <a:t> </a:t>
            </a:r>
          </a:p>
          <a:p>
            <a:r>
              <a:rPr lang="pt-BR" dirty="0">
                <a:hlinkClick r:id="rId4"/>
              </a:rPr>
              <a:t>Training</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875" y="3562566"/>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3370" y="3806860"/>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5" r="10641"/>
          <a:stretch/>
        </p:blipFill>
        <p:spPr bwMode="auto">
          <a:xfrm>
            <a:off x="8665027" y="3385672"/>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319" r="20198"/>
          <a:stretch/>
        </p:blipFill>
        <p:spPr bwMode="auto">
          <a:xfrm>
            <a:off x="304800" y="3806860"/>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4172390"/>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D556-C922-9BBF-664B-EBC53A05349F}"/>
              </a:ext>
            </a:extLst>
          </p:cNvPr>
          <p:cNvSpPr>
            <a:spLocks noGrp="1"/>
          </p:cNvSpPr>
          <p:nvPr>
            <p:ph type="title"/>
          </p:nvPr>
        </p:nvSpPr>
        <p:spPr/>
        <p:txBody>
          <a:bodyPr/>
          <a:lstStyle/>
          <a:p>
            <a:r>
              <a:rPr lang="pt-BR" dirty="0"/>
              <a:t>Quiz</a:t>
            </a:r>
          </a:p>
        </p:txBody>
      </p:sp>
      <p:sp>
        <p:nvSpPr>
          <p:cNvPr id="3" name="Espaço Reservado para Conteúdo 2">
            <a:extLst>
              <a:ext uri="{FF2B5EF4-FFF2-40B4-BE49-F238E27FC236}">
                <a16:creationId xmlns:a16="http://schemas.microsoft.com/office/drawing/2014/main" id="{D0DBCD39-AC79-01BE-E090-C12757550A62}"/>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650954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lnSpcReduction="1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7021286" y="1825624"/>
            <a:ext cx="5018314"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eliminar ruído de imagens ruidosas e podem gerar imagens eliminando iterativamente o ruído de sinais puramente ruidosos.</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distribuição original,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spTree>
    <p:extLst>
      <p:ext uri="{BB962C8B-B14F-4D97-AF65-F5344CB8AC3E}">
        <p14:creationId xmlns:p14="http://schemas.microsoft.com/office/powerpoint/2010/main" val="7667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4876802" y="1825624"/>
                <a:ext cx="7176652" cy="5032375"/>
              </a:xfrm>
            </p:spPr>
            <p:txBody>
              <a:bodyPr>
                <a:normAutofit fontScale="92500"/>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torna-se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a:p>
                <a:r>
                  <a:rPr lang="pt-BR" dirty="0"/>
                  <a:t>Um modelo que pode desfazer aproximadamente a </a:t>
                </a:r>
                <a:r>
                  <a:rPr lang="pt-BR" b="1" i="1" dirty="0">
                    <a:solidFill>
                      <a:srgbClr val="7030A0"/>
                    </a:solidFill>
                  </a:rPr>
                  <a:t>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Portanto, o modelo remove o ruído de uma amostra até que reste apenas valores retirados de distribuição original,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4876802" y="1825624"/>
                <a:ext cx="7176652" cy="5032375"/>
              </a:xfrm>
              <a:blipFill>
                <a:blip r:embed="rId2"/>
                <a:stretch>
                  <a:fillRect l="-1274" t="-1816" r="-1529" b="-1211"/>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683926DE-005A-7359-F551-AF5D6480162D}"/>
              </a:ext>
            </a:extLst>
          </p:cNvPr>
          <p:cNvGrpSpPr/>
          <p:nvPr/>
        </p:nvGrpSpPr>
        <p:grpSpPr>
          <a:xfrm>
            <a:off x="1438953" y="2391870"/>
            <a:ext cx="2500355" cy="2765755"/>
            <a:chOff x="1004844" y="1985470"/>
            <a:chExt cx="2500355" cy="2765755"/>
          </a:xfrm>
        </p:grpSpPr>
        <p:sp>
          <p:nvSpPr>
            <p:cNvPr id="4" name="Elipse 3">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4327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4308036" y="1825624"/>
                <a:ext cx="7745418" cy="5032375"/>
              </a:xfrm>
            </p:spPr>
            <p:txBody>
              <a:bodyPr>
                <a:normAutofit lnSpcReduction="10000"/>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não está em equilíbrio,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 </a:t>
                </a:r>
              </a:p>
              <a:p>
                <a:r>
                  <a:rPr lang="pt-BR" dirty="0"/>
                  <a:t>A distribuição inicial estando muito fora do equilíbrio, se difunde em direção à distribuição de equilíbrio.</a:t>
                </a:r>
              </a:p>
              <a:p>
                <a:r>
                  <a:rPr lang="pt-BR" dirty="0"/>
                  <a:t>O objetivo dos modelos de difusão é aprender um processo reverso de difusão que gera a distribuição de probabilidade de um determinado conjunto de dados a partir apenas de ruído.</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4308036" y="1825624"/>
                <a:ext cx="7745418" cy="5032375"/>
              </a:xfrm>
              <a:blipFill>
                <a:blip r:embed="rId2"/>
                <a:stretch>
                  <a:fillRect l="-1417" t="-2663" r="-1024"/>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25F427F2-BA65-4F7E-12A1-0003A24A8BE1}"/>
              </a:ext>
            </a:extLst>
          </p:cNvPr>
          <p:cNvGrpSpPr/>
          <p:nvPr/>
        </p:nvGrpSpPr>
        <p:grpSpPr>
          <a:xfrm>
            <a:off x="1402008" y="2262561"/>
            <a:ext cx="2500355" cy="2765755"/>
            <a:chOff x="1004844" y="1985470"/>
            <a:chExt cx="2500355" cy="2765755"/>
          </a:xfrm>
        </p:grpSpPr>
        <p:sp>
          <p:nvSpPr>
            <p:cNvPr id="4" name="Elipse 3">
              <a:extLst>
                <a:ext uri="{FF2B5EF4-FFF2-40B4-BE49-F238E27FC236}">
                  <a16:creationId xmlns:a16="http://schemas.microsoft.com/office/drawing/2014/main" id="{DE52A013-FA7A-F277-A922-4060D9D0D513}"/>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734F852C-BBA5-22C5-09DA-637F34486C8B}"/>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5B94A0B1-E7DD-C461-4195-64FEFF9AEC63}"/>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EBD8E68-23B9-A85B-1F11-AD236B9EB2EB}"/>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79A9A1D-A33C-862F-43A2-4F1BB600B8B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1B8C0B9-7C7B-AC41-999F-B3F616F61002}"/>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7F4C8B0E-1C87-B7F9-3C60-B6C3FECB8286}"/>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9AFBD7B9-99C9-CA21-5897-7DBC9B537D58}"/>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7E5C8F0-9DCD-EC93-E71F-9D564D68C87B}"/>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F1E5F09F-7F6F-B803-8D85-CCC5FACFF37C}"/>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B4EB107-6711-5242-799C-28E3EBA69BF0}"/>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57803964-F9F1-CC90-CCF7-426B4211EC8C}"/>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D98DB09-D4EE-023E-6B9E-E57F7435F78A}"/>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BCEF90EF-B060-B673-0CD0-5E5D6D7EC177}"/>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E76E212D-E98B-DD29-371E-84C4C0F8494A}"/>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0D7D782E-10D3-BCF0-1A0F-69AEEE473FC4}"/>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85233EB6-7073-F6AB-AC9E-7980DA8B39FF}"/>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6B003EB-F0EC-A72F-64B8-D450EDC631F2}"/>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11F093D0-FAFE-DEEE-5BD5-32049FEE4116}"/>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3ADBD77D-5F73-A7DC-C08E-5776DF7521E9}"/>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A627175C-E39C-735A-CA4B-DF1CB234BE77}"/>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506C6A08-39CD-2E19-FDDC-CDABC48DD2DC}"/>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E4912888-5D84-6750-BF90-1AF780F6FD78}"/>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8A8DFBCC-6A19-AC53-FECA-D998DC22BB08}"/>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9344FB32-4E1C-5328-0A85-4BD7378AD173}"/>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D111CB95-187E-58D6-0BA0-8D898F23905F}"/>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6A6775D4-4808-98C3-BAA6-4C4CB117AE52}"/>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EB020038-A20B-35AC-DFE8-DF8CB3F31CAF}"/>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CF446663-2BEA-E866-DDA0-420D003499C3}"/>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0B78B968-E48B-7799-5763-ACB468162DD5}"/>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FCBC4811-77FC-6B86-7A58-688A75E39925}"/>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1519FD2A-FBE6-914F-F941-D697AEC6DEB4}"/>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182F42A9-87F4-7123-B887-8174D2770835}"/>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02936449-07AC-CAFB-66DD-007116517D9F}"/>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CF96355E-F413-46AF-7522-D108920D2F8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4BDC5D93-BD2A-5C3B-5935-9967F8D72250}"/>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F7A5AD0C-838E-20E0-2BD1-3409FEB8B53B}"/>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DB9C09BE-B9F6-0998-052E-9F5A4A7B28B6}"/>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0EA0BBC7-79ED-30E0-015A-FE0F10ED3B9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0C115932-CEA8-A4B6-AC78-F483A4A80EAC}"/>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E0B81C4D-D442-06DC-DD0D-341401D19D56}"/>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3E296D5A-BD92-0055-E03A-2FFB071C6CB6}"/>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14C3E7B0-6F62-3991-D450-3898571359E6}"/>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82DA8A1-24A5-DDA6-9816-386E0686E495}"/>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ED6AD83F-B24C-222F-CDB9-A1C0BC22121C}"/>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6F2D41CC-49EA-7F1C-23FF-9BBA6642F9D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E147381B-A146-76BA-B18F-A1AA55F24500}"/>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B07ACA03-6096-02CF-723B-C8F910425EF3}"/>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4115761-5B59-8C29-ACBC-8D83FDB429CB}"/>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A4C06EEB-2D0D-0D4D-090B-4BF7E6F81935}"/>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A7C017F2-F51B-A1A5-71E0-1D6B0CE34B31}"/>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9DA4E4DF-0387-BC60-9FAB-7FE359BCA729}"/>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6767E76D-C5A2-EDC9-3FD5-07674B42C5FC}"/>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6203299F-E4D6-15D2-6300-0DC3BA89FBE5}"/>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3D3AA78C-E2AE-331D-158F-32E340DA9D71}"/>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28767B68-38FE-E605-1FCC-44F5B24C6E28}"/>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FB82E9F9-537D-5182-13B7-368455F1756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71141369-0B9D-FC43-FCEF-956F43338AF3}"/>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19B0BD64-9282-B451-F134-B4B716EFAC3C}"/>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A4AEAF63-5FF4-0F72-F3D9-590792D448D0}"/>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B7BBBD1D-506A-B5EA-E1B8-20896F6351E4}"/>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C732A201-093B-4BC7-9C74-990952C0FEC1}"/>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AFE14605-9918-280B-9475-3A337F1AAF8A}"/>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2601DCFA-6CF2-DD29-5C31-4D645C5C18B8}"/>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18016A4-2728-90CC-BE77-A621F00211FB}"/>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36932865-35D6-7764-CC86-6D209962B600}"/>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F171B02C-2484-0A43-B97E-B4B42EA082CB}"/>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92669AFC-318E-7503-D03C-2A5B665DB920}"/>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544358A4-88ED-231D-3724-284F3E28A543}"/>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3EB54B96-98CB-A351-DA27-53D71C0C2D07}"/>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522FFDAE-270E-F0DE-657B-DDBA91BF313F}"/>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098D1D4B-7C6D-C867-75D1-10629D2A8D03}"/>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BFAA4E36-0351-E730-054F-F14540852843}"/>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6BC8F2ED-DA52-5019-2A09-722580D9AFD1}"/>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6DE35667-D19F-5578-29E4-2F3B5D02FDB6}"/>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4A804DE9-1C64-97D6-B227-FD256D027EE2}"/>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5EC2BF27-ACA8-A458-FD45-43CBA16446A9}"/>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E8335541-E43A-63BA-809F-A8BC34AA272E}"/>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BD876A20-BDD8-41D4-EEAB-948CF769698A}"/>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517ECE05-F239-A756-3C17-980D97839D07}"/>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8D8E6CF9-3461-BB2B-D830-0801848C29CF}"/>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B7401AB7-71AA-D126-A12D-2B252EFCB29A}"/>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19690208-10DF-67BB-A2C7-D430F7F4C592}"/>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785025AF-209E-CEAA-40CC-29902A4BD127}"/>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396E004-40B0-1B24-406C-92699095DFE7}"/>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C4649770-EA99-9B3F-C890-42AB7AEA61F0}"/>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3881F93A-657A-18EC-76E1-BAD30B8080AF}"/>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B383CD3-5475-9D0C-A936-5A5C7355A0CE}"/>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E1839130-7146-3351-7520-EAF6426306EA}"/>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F1567CB5-7B29-21B7-0F01-0C0C2F18F911}"/>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C2EC2728-EE4A-12B7-57FA-9C993FA62535}"/>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6AE89FAD-04A3-0390-8CBD-193898007B9A}"/>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4067997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10799</TotalTime>
  <Words>4848</Words>
  <Application>Microsoft Office PowerPoint</Application>
  <PresentationFormat>Widescreen</PresentationFormat>
  <Paragraphs>398</Paragraphs>
  <Slides>57</Slides>
  <Notes>19</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57</vt:i4>
      </vt:variant>
    </vt:vector>
  </HeadingPairs>
  <TitlesOfParts>
    <vt:vector size="69" baseType="lpstr">
      <vt:lpstr>Arial</vt:lpstr>
      <vt:lpstr>Calibri</vt:lpstr>
      <vt:lpstr>Calibri Light</vt:lpstr>
      <vt:lpstr>Cambria Math</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Processo de difusão reversa</vt:lpstr>
      <vt:lpstr>Processo de difusão reversa</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Detalhes do algoritmo de amostragem</vt:lpstr>
      <vt:lpstr>U-Net</vt:lpstr>
      <vt:lpstr>U-Net</vt:lpstr>
      <vt:lpstr>U-Net</vt:lpstr>
      <vt:lpstr>U-Net: Codificador</vt:lpstr>
      <vt:lpstr>U-Net: Codificador</vt:lpstr>
      <vt:lpstr>U-Net: Decodificador</vt:lpstr>
      <vt:lpstr>U-Net: Decodificador</vt:lpstr>
      <vt:lpstr>U-Net: Decodificador</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Quiz</vt:lpstr>
      <vt:lpstr>Referências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1984</cp:revision>
  <dcterms:created xsi:type="dcterms:W3CDTF">2020-01-20T13:50:05Z</dcterms:created>
  <dcterms:modified xsi:type="dcterms:W3CDTF">2024-03-05T12:44:45Z</dcterms:modified>
</cp:coreProperties>
</file>